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82" r:id="rId4"/>
    <p:sldId id="258" r:id="rId5"/>
    <p:sldId id="276" r:id="rId6"/>
    <p:sldId id="277" r:id="rId7"/>
    <p:sldId id="261" r:id="rId8"/>
    <p:sldId id="284" r:id="rId9"/>
    <p:sldId id="262" r:id="rId10"/>
    <p:sldId id="263" r:id="rId11"/>
    <p:sldId id="287" r:id="rId12"/>
    <p:sldId id="289" r:id="rId13"/>
    <p:sldId id="290" r:id="rId14"/>
    <p:sldId id="292" r:id="rId15"/>
    <p:sldId id="271" r:id="rId16"/>
    <p:sldId id="264" r:id="rId17"/>
    <p:sldId id="268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948" autoAdjust="0"/>
  </p:normalViewPr>
  <p:slideViewPr>
    <p:cSldViewPr>
      <p:cViewPr>
        <p:scale>
          <a:sx n="100" d="100"/>
          <a:sy n="100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AB4A-3852-4D56-8DB4-62497B62453E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8F32-2A2C-4752-9C7D-65F0F01B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F32-2A2C-4752-9C7D-65F0F01B1B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F32-2A2C-4752-9C7D-65F0F01B1B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B44955A-EDE5-4FF3-A454-CF676A8FFF3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00108"/>
            <a:ext cx="7924800" cy="222251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  <a:effectLst/>
              </a:rPr>
              <a:t>Формирование профессиональной культуры педагога на основе целевого проектирования</a:t>
            </a:r>
            <a:r>
              <a:rPr lang="ru-RU" sz="320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2"/>
                </a:solidFill>
                <a:effectLst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214818"/>
            <a:ext cx="5643602" cy="104298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/>
              <a:t>И.Ш.Галеева</a:t>
            </a:r>
            <a:r>
              <a:rPr lang="ru-RU" dirty="0" smtClean="0"/>
              <a:t>, ст. методист по целевым проектам ИМО Управления  образования г. Казани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1" dirty="0" smtClean="0"/>
              <a:t>Наставник — это тот, кто:</a:t>
            </a:r>
          </a:p>
          <a:p>
            <a:pPr lvl="0"/>
            <a:r>
              <a:rPr lang="ru-RU" sz="1200" b="1" dirty="0" smtClean="0">
                <a:solidFill>
                  <a:srgbClr val="C00000"/>
                </a:solidFill>
              </a:rPr>
              <a:t>ЗНАЕТ </a:t>
            </a:r>
            <a:r>
              <a:rPr lang="ru-RU" sz="1200" b="1" dirty="0" smtClean="0"/>
              <a:t>(обладает максимальным багажом знаний в своей профессии);</a:t>
            </a:r>
            <a:r>
              <a:rPr lang="ru-RU" sz="1200" b="1" dirty="0" smtClean="0">
                <a:solidFill>
                  <a:srgbClr val="C00000"/>
                </a:solidFill>
              </a:rPr>
              <a:t>УМЕЕТ</a:t>
            </a:r>
            <a:r>
              <a:rPr lang="ru-RU" sz="1200" b="1" dirty="0" smtClean="0"/>
              <a:t> (успешно применяет эти знания на практике);</a:t>
            </a:r>
          </a:p>
          <a:p>
            <a:pPr lvl="0"/>
            <a:r>
              <a:rPr lang="ru-RU" sz="1200" b="1" dirty="0" smtClean="0">
                <a:solidFill>
                  <a:srgbClr val="C00000"/>
                </a:solidFill>
              </a:rPr>
              <a:t>ЛИДИРУЕТ</a:t>
            </a:r>
            <a:r>
              <a:rPr lang="ru-RU" sz="1200" b="1" dirty="0" smtClean="0"/>
              <a:t> (демонстрирует наилучшие результаты работы);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УЧИТ</a:t>
            </a:r>
            <a:r>
              <a:rPr lang="ru-RU" sz="1200" b="1" dirty="0" smtClean="0"/>
              <a:t> (передает свои знания и опыт);РАСТЕТ (постоянно находится в процессе самосовершенствования и роста). </a:t>
            </a:r>
          </a:p>
          <a:p>
            <a:r>
              <a:rPr lang="ru-RU" sz="1200" b="1" dirty="0" smtClean="0"/>
              <a:t>Это человек, который не устает учить людей своей команды тому, что умеет сам, и с полной отдачей учится тому, чего сам пока не умеет.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uchi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876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643183"/>
            <a:ext cx="57150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r>
              <a:rPr lang="ru-RU" sz="1600" b="1" dirty="0" smtClean="0"/>
              <a:t>Формы работы</a:t>
            </a:r>
            <a:r>
              <a:rPr lang="ru-RU" sz="1400" dirty="0" smtClean="0"/>
              <a:t>:  семинары, практикумы, обучение на рабочем месте, тренинги, круглые столы, </a:t>
            </a:r>
            <a:r>
              <a:rPr lang="ru-RU" sz="1400" dirty="0" err="1" smtClean="0"/>
              <a:t>дистантные</a:t>
            </a:r>
            <a:r>
              <a:rPr lang="ru-RU" sz="1400" dirty="0" smtClean="0"/>
              <a:t> формы.</a:t>
            </a:r>
          </a:p>
          <a:p>
            <a:pPr>
              <a:buNone/>
            </a:pPr>
            <a:r>
              <a:rPr lang="ru-RU" sz="1400" dirty="0" smtClean="0"/>
              <a:t>   Технологии – практико-ориентированные и личностно-ориентированные, дифференцированные, в зависимости от уровня развития профессиональной культуры педагогов (</a:t>
            </a:r>
            <a:r>
              <a:rPr lang="ru-RU" sz="1400" dirty="0" err="1" smtClean="0"/>
              <a:t>тьюторская</a:t>
            </a:r>
            <a:r>
              <a:rPr lang="ru-RU" sz="1400" dirty="0" smtClean="0"/>
              <a:t>, менторская, </a:t>
            </a:r>
            <a:r>
              <a:rPr lang="ru-RU" sz="1400" dirty="0" err="1" smtClean="0"/>
              <a:t>коучинга</a:t>
            </a:r>
            <a:r>
              <a:rPr lang="ru-RU" sz="1400" dirty="0" smtClean="0"/>
              <a:t>, технология </a:t>
            </a:r>
            <a:r>
              <a:rPr lang="ru-RU" sz="1400" dirty="0" err="1" smtClean="0"/>
              <a:t>модерации</a:t>
            </a:r>
            <a:r>
              <a:rPr lang="ru-RU" sz="1400" dirty="0" smtClean="0"/>
              <a:t>)</a:t>
            </a:r>
          </a:p>
          <a:p>
            <a:pPr>
              <a:buNone/>
            </a:pPr>
            <a:r>
              <a:rPr lang="ru-RU" sz="1400" dirty="0" smtClean="0"/>
              <a:t>   Охват педагогов - 4154 чел.</a:t>
            </a:r>
          </a:p>
          <a:p>
            <a:pPr>
              <a:buNone/>
            </a:pPr>
            <a:r>
              <a:rPr lang="ru-RU" sz="1400" dirty="0" smtClean="0"/>
              <a:t>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b="1" cap="all" dirty="0" smtClean="0"/>
              <a:t>КОУЧ», «МЕНТОР», «ТЬЮТОР», «ФАСИЛИТАТОР», «ЭДВАЙЗЕР»,» </a:t>
            </a:r>
            <a:r>
              <a:rPr lang="ru-RU" b="1" cap="all" dirty="0" err="1" smtClean="0"/>
              <a:t>Баддинг</a:t>
            </a:r>
            <a:r>
              <a:rPr lang="ru-RU" b="1" cap="all" dirty="0" smtClean="0"/>
              <a:t>»</a:t>
            </a:r>
            <a:endParaRPr lang="ru-RU" dirty="0" smtClean="0"/>
          </a:p>
          <a:p>
            <a:r>
              <a:rPr lang="ru-RU" sz="3400" dirty="0" smtClean="0"/>
              <a:t>В современном международном понимании </a:t>
            </a:r>
            <a:r>
              <a:rPr lang="ru-RU" sz="3400" b="1" dirty="0" smtClean="0"/>
              <a:t>«</a:t>
            </a:r>
            <a:r>
              <a:rPr lang="ru-RU" sz="3400" b="1" dirty="0" err="1" smtClean="0"/>
              <a:t>коуч</a:t>
            </a:r>
            <a:r>
              <a:rPr lang="ru-RU" sz="3400" b="1" dirty="0" smtClean="0"/>
              <a:t>» </a:t>
            </a:r>
            <a:r>
              <a:rPr lang="ru-RU" sz="3400" dirty="0" smtClean="0"/>
              <a:t>– это специалист, который способствует успешному достижению определенной цели, получению позитивно сформулированных новых результатов в жизни и работе)</a:t>
            </a:r>
          </a:p>
          <a:p>
            <a:r>
              <a:rPr lang="ru-RU" sz="3400" b="1" dirty="0" smtClean="0"/>
              <a:t>Ментор</a:t>
            </a:r>
            <a:r>
              <a:rPr lang="ru-RU" sz="3400" dirty="0" smtClean="0"/>
              <a:t> (тот, кто наставляет) – руководитель, учитель, наставник, воспитатель, «</a:t>
            </a:r>
            <a:r>
              <a:rPr lang="ru-RU" sz="3400" dirty="0" err="1" smtClean="0"/>
              <a:t>Менторство</a:t>
            </a:r>
            <a:r>
              <a:rPr lang="ru-RU" sz="3400" dirty="0" smtClean="0"/>
              <a:t>» подразумевает отношения наставничества между человеком, не имеющим опыта в какой-то области, и человеком более опытным</a:t>
            </a:r>
          </a:p>
          <a:p>
            <a:r>
              <a:rPr lang="ru-RU" sz="3400" dirty="0" smtClean="0"/>
              <a:t>В современной образовательной практике можно выделить три основные функции </a:t>
            </a:r>
            <a:r>
              <a:rPr lang="ru-RU" sz="3400" b="1" dirty="0" err="1" smtClean="0"/>
              <a:t>эдвайзера</a:t>
            </a:r>
            <a:r>
              <a:rPr lang="ru-RU" sz="3400" dirty="0" smtClean="0"/>
              <a:t>: 1) помогать личностному росту; 2) помогать в разработке </a:t>
            </a:r>
            <a:r>
              <a:rPr lang="ru-RU" sz="3400" dirty="0" err="1" smtClean="0"/>
              <a:t>контента</a:t>
            </a:r>
            <a:r>
              <a:rPr lang="ru-RU" sz="3400" dirty="0" smtClean="0"/>
              <a:t> учебных программ; 3) помогать поддерживать традиции в профессиональной культуре конкретного учреждения</a:t>
            </a:r>
          </a:p>
          <a:p>
            <a:r>
              <a:rPr lang="ru-RU" sz="3400" b="1" dirty="0" err="1" smtClean="0"/>
              <a:t>Фасилитатор</a:t>
            </a:r>
            <a:r>
              <a:rPr lang="ru-RU" sz="3400" dirty="0" smtClean="0"/>
              <a:t> (англ. </a:t>
            </a:r>
            <a:r>
              <a:rPr lang="ru-RU" sz="3400" i="1" dirty="0" err="1" smtClean="0"/>
              <a:t>facilitator</a:t>
            </a:r>
            <a:r>
              <a:rPr lang="ru-RU" sz="3400" dirty="0" smtClean="0"/>
              <a:t>, от лат. </a:t>
            </a:r>
            <a:r>
              <a:rPr lang="ru-RU" sz="3400" i="1" dirty="0" err="1" smtClean="0"/>
              <a:t>facilis</a:t>
            </a:r>
            <a:r>
              <a:rPr lang="ru-RU" sz="3400" dirty="0" smtClean="0"/>
              <a:t> – легкий, удобный) – это человек, обеспечивающий успешную групповую коммуникацию. Обеспечивая соблюдение правил встречи, ее процедуры и регламента, </a:t>
            </a:r>
            <a:r>
              <a:rPr lang="ru-RU" sz="3400" dirty="0" err="1" smtClean="0"/>
              <a:t>фасилитатор</a:t>
            </a:r>
            <a:r>
              <a:rPr lang="ru-RU" sz="3400" dirty="0" smtClean="0"/>
              <a:t> позволяет участникам сконцентрироваться на ее целях и содержании.</a:t>
            </a:r>
          </a:p>
          <a:p>
            <a:r>
              <a:rPr lang="ru-RU" sz="3400" b="1" dirty="0" err="1" smtClean="0"/>
              <a:t>Баддинг</a:t>
            </a:r>
            <a:r>
              <a:rPr lang="ru-RU" sz="3400" b="1" dirty="0" smtClean="0"/>
              <a:t> </a:t>
            </a:r>
            <a:r>
              <a:rPr lang="ru-RU" sz="3400" dirty="0" smtClean="0"/>
              <a:t>- этот подвид наставничества ориентирован на обучение и поддержку новоприбывшего работника. Если наставничество как вид обучения направлено на развитие персонала, то </a:t>
            </a:r>
            <a:r>
              <a:rPr lang="ru-RU" sz="3400" dirty="0" err="1" smtClean="0"/>
              <a:t>баддинг</a:t>
            </a:r>
            <a:r>
              <a:rPr lang="ru-RU" sz="3400" dirty="0" smtClean="0"/>
              <a:t> ставит целью в первую очередь </a:t>
            </a:r>
            <a:r>
              <a:rPr lang="ru-RU" sz="3400" dirty="0" err="1" smtClean="0"/>
              <a:t>психоэмоциональную</a:t>
            </a:r>
            <a:r>
              <a:rPr lang="ru-RU" sz="3400" dirty="0" smtClean="0"/>
              <a:t> поддержку новичка. </a:t>
            </a:r>
          </a:p>
          <a:p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Глоссарий В КОНТЕКСТЕ НЕПРЕРЫВНОГО ОБРАЗОВАНИЯ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7"/>
          <a:ext cx="8143932" cy="524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  <a:gridCol w="1357322"/>
              </a:tblGrid>
              <a:tr h="68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коуч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тьютор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эдвайзер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фасилитатор</a:t>
                      </a:r>
                      <a:endParaRPr lang="ru-RU" dirty="0"/>
                    </a:p>
                  </a:txBody>
                  <a:tcPr/>
                </a:tc>
              </a:tr>
              <a:tr h="49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Фокус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Работа в группе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Работа в группе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89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конкретной задачи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качеств личности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Помощь в выборе индивидуальной образовательной траектории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Написание квалификационной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Успешное достижение цели, поставленной перед группой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89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Временной фактор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Краткосрочный, необходимый для выполнения конкретной задачи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Успешная работа ментора длится не менее года и более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 время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 время выполнения квалификационной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 время, необходимое для достижения конкретного результата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89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 требует четкого планирования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 план для достижения стратегической цели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Достижения целей обучения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Консультации в зависимости от прогресса соискателя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плану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49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Область применения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Психология Бизнес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Бизнес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69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Роль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четкому плану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Без четкого плана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Без четкого плана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Академическая Наставничество по плану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плану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Сравнительный анализ употребления терминов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07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2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Отношения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работе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выбору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выбору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выбору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 работе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8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Источник влияния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Качества личности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 Профессионализм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Авторитет в науке Профессионализм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 качества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8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Источник влияния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Качества личности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 Профессионализм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Авторитет в науке Профессионализм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 качества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94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Достижения в группе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Личностный 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Достижения в образовании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Написание научной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Достижения в группе через раскрытие личностных качеств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8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Временные рамки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Жизнь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Определенная задача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Среднее и высшее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Высшее 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Бизнес Психология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создать менторскую программу? 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 smtClean="0"/>
              <a:t>Подбор пар (</a:t>
            </a:r>
            <a:r>
              <a:rPr lang="ru-RU" sz="2000" dirty="0" smtClean="0"/>
              <a:t>"Если ментор и подопечный понимают друг друга, они смогут достичь успеха", - утверждает </a:t>
            </a:r>
            <a:r>
              <a:rPr lang="ru-RU" sz="2000" dirty="0" err="1" smtClean="0"/>
              <a:t>Сельзер</a:t>
            </a:r>
            <a:r>
              <a:rPr lang="ru-RU" sz="2000" dirty="0" smtClean="0"/>
              <a:t>.)</a:t>
            </a:r>
          </a:p>
          <a:p>
            <a:r>
              <a:rPr lang="ru-RU" sz="2000" b="1" dirty="0" smtClean="0"/>
              <a:t>Обучение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Управление ожиданиями</a:t>
            </a:r>
            <a:endParaRPr lang="ru-RU" sz="2000" dirty="0" smtClean="0"/>
          </a:p>
          <a:p>
            <a:r>
              <a:rPr lang="ru-RU" sz="2000" b="1" dirty="0" smtClean="0"/>
              <a:t>Предложение концепции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Составляющие успеха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</a:t>
            </a:r>
            <a:r>
              <a:rPr lang="ru-RU" sz="2000" b="1" dirty="0" smtClean="0"/>
              <a:t>       </a:t>
            </a:r>
            <a:r>
              <a:rPr lang="ru-RU" sz="2000" b="1" dirty="0" smtClean="0"/>
              <a:t>- Общение.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000" dirty="0" smtClean="0"/>
              <a:t>- </a:t>
            </a:r>
            <a:r>
              <a:rPr lang="ru-RU" sz="2000" b="1" dirty="0" smtClean="0"/>
              <a:t>Интеграция с корпоративной культурой.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</a:t>
            </a:r>
            <a:r>
              <a:rPr lang="ru-RU" sz="2000" b="1" dirty="0" smtClean="0"/>
              <a:t>- Система оценки.(</a:t>
            </a:r>
            <a:r>
              <a:rPr lang="ru-RU" sz="1800" b="1" dirty="0" smtClean="0"/>
              <a:t>Метод «360 градусов».  Метод игровой имитации. </a:t>
            </a:r>
            <a:r>
              <a:rPr lang="ru-RU" sz="1600" b="1" dirty="0" smtClean="0"/>
              <a:t> Психологическое тестирование., кейс  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100" dirty="0" smtClean="0"/>
              <a:t>Все </a:t>
            </a:r>
            <a:r>
              <a:rPr lang="ru-RU" sz="2100" dirty="0" smtClean="0"/>
              <a:t>более распространенным становится подход к структуре обучения «70-20-10» (не только за рубежом, но и в России). Его популярность подтверждает полезность обучения на рабочем месте. Суть подхода проста:</a:t>
            </a:r>
          </a:p>
          <a:p>
            <a:pPr>
              <a:buNone/>
            </a:pPr>
            <a:r>
              <a:rPr lang="ru-RU" sz="2100" dirty="0" smtClean="0"/>
              <a:t>     — 70 % времени занимает обучение за счет решения реальных задач на своем рабочем месте;</a:t>
            </a:r>
            <a:br>
              <a:rPr lang="ru-RU" sz="2100" dirty="0" smtClean="0"/>
            </a:br>
            <a:r>
              <a:rPr lang="ru-RU" sz="2100" dirty="0" smtClean="0"/>
              <a:t>— 20 % времени занимает обучение на рабочем месте с более опытным сотрудником: наставничество, </a:t>
            </a:r>
            <a:r>
              <a:rPr lang="ru-RU" sz="2100" dirty="0" err="1" smtClean="0"/>
              <a:t>коучинг</a:t>
            </a:r>
            <a:r>
              <a:rPr lang="ru-RU" sz="2100" dirty="0" smtClean="0"/>
              <a:t>, </a:t>
            </a:r>
            <a:r>
              <a:rPr lang="ru-RU" sz="2100" dirty="0" err="1" smtClean="0"/>
              <a:t>менторинг</a:t>
            </a:r>
            <a:r>
              <a:rPr lang="ru-RU" sz="2100" dirty="0" smtClean="0"/>
              <a:t>, </a:t>
            </a:r>
            <a:r>
              <a:rPr lang="ru-RU" sz="2100" dirty="0" err="1" smtClean="0"/>
              <a:t>тьюторство</a:t>
            </a:r>
            <a:r>
              <a:rPr lang="ru-RU" sz="2100" dirty="0" smtClean="0"/>
              <a:t> и т. д.;</a:t>
            </a:r>
            <a:br>
              <a:rPr lang="ru-RU" sz="2100" dirty="0" smtClean="0"/>
            </a:br>
            <a:r>
              <a:rPr lang="ru-RU" sz="2100" dirty="0" smtClean="0"/>
              <a:t>— 10 % времени занимает обучение в учебных классах: семинары, тренинги и т. д.</a:t>
            </a:r>
          </a:p>
          <a:p>
            <a:pPr>
              <a:buNone/>
            </a:pPr>
            <a:r>
              <a:rPr lang="ru-RU" sz="2000" b="1" dirty="0" smtClean="0"/>
              <a:t>    Этапы </a:t>
            </a:r>
            <a:r>
              <a:rPr lang="ru-RU" sz="2000" b="1" dirty="0" err="1" smtClean="0"/>
              <a:t>менторинга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Этап I. Построение плана личного развития (ПЛР) — целей по профессиональному росту педагога.</a:t>
            </a:r>
            <a:br>
              <a:rPr lang="ru-RU" sz="2000" dirty="0" smtClean="0"/>
            </a:br>
            <a:r>
              <a:rPr lang="ru-RU" sz="2000" dirty="0" smtClean="0"/>
              <a:t>Этап II. Анализ опыта ментора — выбор эффективных приемов действий для педагога.</a:t>
            </a:r>
            <a:br>
              <a:rPr lang="ru-RU" sz="2000" dirty="0" smtClean="0"/>
            </a:br>
            <a:r>
              <a:rPr lang="ru-RU" sz="2000" dirty="0" smtClean="0"/>
              <a:t>Этап III. Стимул к самостоятельной работе обучаемого. Обратная связь и анализ </a:t>
            </a:r>
            <a:r>
              <a:rPr lang="ru-RU" sz="2000" dirty="0" err="1" smtClean="0"/>
              <a:t>опытапедагога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Этап IV. Оценка достигнутых результатов.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1.Региональное отделение Всероссийской ассоциации учителей русского языка и литературы (400 чел.)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Школа управленца (264 чел.)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Школа молодого учителя (250чел.)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Педагогический инкубатор (320 чел.)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5.Лаборатория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сопровождения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6. Экспертный совет по качеству образования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7. Учебный кабинет как педагогическая мастерская учителя – 119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кабинетов по 15номинациям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8.Коучсет (командные  методические маршруты) – в 2016-2017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г. -  41 ОУ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9. Педагогические игры «Олимпия», «Машина времени», «Физический калейдоскоп» «Путь к успеху», «Дружина», «Виват, иностранный язык» - охват 355 педагогов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10. Педагогический конкурс»Вдохновение» (139 педагогов г. Казани)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Социокультурный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проект «Культурный город – грамотный город!»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12. Акции «Литературный дворик»(с участием ОУ, ДОУ) -100% охват ОУ)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13.Учёный, педагог, наставник ( 90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М.И.Махмутова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посвящается)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14. Городской конкурс инновационных программ ( с 2008 года) – общее количество представленных проектов, программ – 443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400" b="1" dirty="0" smtClean="0"/>
              <a:t> Система наставничества как вариативная модель профессионального развития педагога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Перечень муниципальных проектов, инициированных научно-методическим сектором ИМО УО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9" name="Рисунок 8" descr="C:\Users\User\Documents\олимпиия 2016\Фотографии Олимпии 2017Новая папка (2)\IMG_3909ф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14884"/>
            <a:ext cx="148391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10.4.123.220\personal\__Публикации ИМО\2016\сканированные обложки\scandok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_user\rabstol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Дискуссионные площадки ( Школа молодого учителя, </a:t>
            </a:r>
            <a:r>
              <a:rPr lang="ru-RU" dirty="0" err="1" smtClean="0"/>
              <a:t>пилотные</a:t>
            </a:r>
            <a:r>
              <a:rPr lang="ru-RU" dirty="0" smtClean="0"/>
              <a:t> площадки, проектная группа «Инженерная школа», </a:t>
            </a:r>
            <a:r>
              <a:rPr lang="ru-RU" dirty="0" err="1" smtClean="0"/>
              <a:t>школа</a:t>
            </a:r>
            <a:r>
              <a:rPr lang="ru-RU" dirty="0" smtClean="0"/>
              <a:t> конкурсного движения)</a:t>
            </a:r>
          </a:p>
          <a:p>
            <a:r>
              <a:rPr lang="ru-RU" dirty="0" smtClean="0"/>
              <a:t> музейные встречи с молодыми деятелями культуры( Школа молодого учителя, Региональное отделение Всероссийской ассоциации учителей русского языка и литературы, ГМО учителей русского и татарского языков))</a:t>
            </a:r>
          </a:p>
          <a:p>
            <a:r>
              <a:rPr lang="ru-RU" dirty="0" smtClean="0"/>
              <a:t> диспуты по приоритетным направлениям развития образования ( предметные концепции, </a:t>
            </a:r>
            <a:r>
              <a:rPr lang="ru-RU" dirty="0" err="1" smtClean="0"/>
              <a:t>социокультурные</a:t>
            </a:r>
            <a:r>
              <a:rPr lang="ru-RU" dirty="0" smtClean="0"/>
              <a:t> проектирование в образовательной среде и т.д. </a:t>
            </a:r>
          </a:p>
          <a:p>
            <a:r>
              <a:rPr lang="ru-RU" dirty="0" smtClean="0"/>
              <a:t>встречи на педагогических демонстрационных площадках, </a:t>
            </a:r>
          </a:p>
          <a:p>
            <a:r>
              <a:rPr lang="ru-RU" dirty="0" smtClean="0"/>
              <a:t>конструирование современного урока и т.д.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Активные формы работы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\\10.4.123.220\personal\__Фотографии мероприятий\_2017г\Февраль 2017г\6 февраля 2017г\DSC09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857760"/>
            <a:ext cx="16641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_user\rabstol\И.Ш.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72074"/>
            <a:ext cx="159588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Методическое пособие «Новые стандарты: урок в 5 классе» ( технологические карты, сценарии уроков по 13уч. предметам)  - 2015 г.</a:t>
            </a:r>
          </a:p>
          <a:p>
            <a:r>
              <a:rPr lang="ru-RU" sz="1800" dirty="0" smtClean="0"/>
              <a:t>Методические рекомендации по преподаванию предметов </a:t>
            </a:r>
            <a:r>
              <a:rPr lang="ru-RU" sz="1800" dirty="0" err="1" smtClean="0"/>
              <a:t>естественно-научного</a:t>
            </a:r>
            <a:r>
              <a:rPr lang="ru-RU" sz="1800" dirty="0" smtClean="0"/>
              <a:t> цикла (физика, химия) в 7-8 классах по новым стандартам (2016 г.)</a:t>
            </a:r>
          </a:p>
          <a:p>
            <a:r>
              <a:rPr lang="ru-RU" sz="1800" dirty="0" smtClean="0"/>
              <a:t>Методическое пособие »Уроки ОРКСЭ в поликультурном образовательном пространстве»(2016г.)</a:t>
            </a:r>
          </a:p>
          <a:p>
            <a:r>
              <a:rPr lang="ru-RU" sz="1800" dirty="0" smtClean="0"/>
              <a:t>Методические рекомендации «Учебный кабинет как педагогическая мастерская»(2015г.)</a:t>
            </a:r>
          </a:p>
          <a:p>
            <a:r>
              <a:rPr lang="ru-RU" sz="1800" dirty="0" smtClean="0"/>
              <a:t>Методическое пособие «</a:t>
            </a:r>
            <a:r>
              <a:rPr lang="ru-RU" sz="1800" dirty="0" err="1" smtClean="0"/>
              <a:t>Буктрейлеры</a:t>
            </a:r>
            <a:r>
              <a:rPr lang="ru-RU" sz="1800" dirty="0" smtClean="0"/>
              <a:t> как ресурс формирования читательской культуры»( </a:t>
            </a:r>
            <a:r>
              <a:rPr lang="ru-RU" sz="1800" dirty="0" err="1" smtClean="0"/>
              <a:t>ЦОРы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Спец.выпуск электронного научно-методического журнала «Казанское образование» №10/2015, посвящённого Году литературы</a:t>
            </a:r>
          </a:p>
          <a:p>
            <a:r>
              <a:rPr lang="ru-RU" sz="1800" dirty="0" smtClean="0"/>
              <a:t>Спец.выпуск электронного научно-методического журнала «Казанское образование» «Образование. Культура. Вдохновение» №17/2017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Методическая продукция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Методическое </a:t>
            </a:r>
            <a:r>
              <a:rPr lang="ru-RU" sz="1800" dirty="0" smtClean="0"/>
              <a:t>пособие «Конструктор урока литературы по таксономии </a:t>
            </a:r>
            <a:r>
              <a:rPr lang="ru-RU" sz="1800" dirty="0" err="1" smtClean="0"/>
              <a:t>Бенджамина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Блума</a:t>
            </a:r>
            <a:r>
              <a:rPr lang="ru-RU" sz="1800" dirty="0" smtClean="0"/>
              <a:t>» 2017г.</a:t>
            </a:r>
          </a:p>
          <a:p>
            <a:r>
              <a:rPr lang="ru-RU" sz="1800" dirty="0" smtClean="0"/>
              <a:t>Методическое пособие «</a:t>
            </a:r>
            <a:r>
              <a:rPr lang="ru-RU" sz="1800" dirty="0" err="1" smtClean="0"/>
              <a:t>Дидактор</a:t>
            </a:r>
            <a:r>
              <a:rPr lang="ru-RU" sz="1800" dirty="0" smtClean="0"/>
              <a:t> современного урока» (история – обществознание)  2017 г.</a:t>
            </a:r>
          </a:p>
          <a:p>
            <a:r>
              <a:rPr lang="ru-RU" sz="1800" dirty="0" smtClean="0"/>
              <a:t>Библиотечный урок: традиции и новации 2017г</a:t>
            </a:r>
            <a:r>
              <a:rPr lang="ru-RU" sz="2000" dirty="0" smtClean="0"/>
              <a:t>.</a:t>
            </a:r>
          </a:p>
          <a:p>
            <a:r>
              <a:rPr lang="ru-RU" sz="1600" b="1" i="1" dirty="0" smtClean="0"/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Методическое пособие «Педагогические игры как ресурс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Формирования профессионального мастерства» 2017 г.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Методическое пособие «Экологическое образование на современном этапе развития»2017                              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</a:rPr>
              <a:t>Методическая продукция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86322"/>
            <a:ext cx="123584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\\10.4.123.220\personal\__Публикации ИМО\2016\сканированные обложки\scandok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86322"/>
            <a:ext cx="121444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_user\rabstol\ОБЛОЖКИ 2017\обложка 2017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786322"/>
            <a:ext cx="107157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_user\rabstol\ОБЛОЖКИ 2017\обложка 2017 (1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786322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_user\rabstol\ОБЛОЖКИ 2017\обложка 2017 (3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786322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_user\rabstol\ОБЛОЖКИ 2017\обложка 2017 (7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34" y="4786322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Цель:</a:t>
            </a:r>
          </a:p>
          <a:p>
            <a:pPr algn="just">
              <a:buNone/>
            </a:pPr>
            <a:r>
              <a:rPr lang="ru-RU" sz="2400" b="1" dirty="0" smtClean="0"/>
              <a:t> </a:t>
            </a:r>
            <a:r>
              <a:rPr lang="ru-RU" sz="2000" b="1" dirty="0" smtClean="0"/>
              <a:t>Формирование профессиональной культуры педагогического сообщества на основе целевого проектирования</a:t>
            </a:r>
          </a:p>
          <a:p>
            <a:pPr>
              <a:buNone/>
            </a:pPr>
            <a:r>
              <a:rPr lang="ru-RU" sz="2400" b="1" dirty="0" smtClean="0"/>
              <a:t>  Ресурс: </a:t>
            </a:r>
          </a:p>
          <a:p>
            <a:pPr algn="just">
              <a:buNone/>
            </a:pPr>
            <a:r>
              <a:rPr lang="ru-RU" sz="2000" b="1" dirty="0" smtClean="0"/>
              <a:t>Комплексная  целевая программа «Формирование профессиональной культуры педагога».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000" b="1" dirty="0" smtClean="0"/>
              <a:t>Участник Всероссийского конкурса «Школа –лаборатория инноваций» (2016 г.)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86256"/>
            <a:ext cx="1402566" cy="20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15850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\\10.4.123.220\personal\__Публикации ИМО\2016\сканированные обложки\scandok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00570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17 предметных  ГМО  - охват 510 учителей – предметников, 50 РМО  - охват  1520 человек ( формы работы – практикумы, тренинги, семинары)</a:t>
            </a:r>
          </a:p>
          <a:p>
            <a:r>
              <a:rPr lang="ru-RU" dirty="0" smtClean="0"/>
              <a:t>Школа молодого учителя – 250 человек ( мастер – классы, педагогические игры, педагогические мастерские, конструирование современного урока)</a:t>
            </a:r>
          </a:p>
          <a:p>
            <a:r>
              <a:rPr lang="ru-RU" dirty="0" err="1" smtClean="0"/>
              <a:t>Коучсет</a:t>
            </a:r>
            <a:r>
              <a:rPr lang="ru-RU" dirty="0" smtClean="0"/>
              <a:t> – обучение на рабочих местах (41ОУ – 3207 учителей, 41 руководитель ОУ, 164 зам. директоров по УР ,ВР, НО)</a:t>
            </a:r>
          </a:p>
          <a:p>
            <a:r>
              <a:rPr lang="ru-RU" dirty="0" smtClean="0"/>
              <a:t>Методическое сопровождение виртуальных предметных сообществ - 27 ВМО – охват 8212педагогов)</a:t>
            </a:r>
          </a:p>
          <a:p>
            <a:r>
              <a:rPr lang="ru-RU" dirty="0" smtClean="0"/>
              <a:t>Семинары совместно с издательствами «Русское слово», «Просвещение», «</a:t>
            </a:r>
            <a:r>
              <a:rPr lang="ru-RU" dirty="0" err="1" smtClean="0"/>
              <a:t>Вентана</a:t>
            </a:r>
            <a:r>
              <a:rPr lang="ru-RU" dirty="0" smtClean="0"/>
              <a:t> – Граф», «Легион» - 1590 человек</a:t>
            </a:r>
          </a:p>
          <a:p>
            <a:r>
              <a:rPr lang="ru-RU" dirty="0" smtClean="0"/>
              <a:t>Весенняя сессионная школа «Работаем с экспертами»  - 350 учителей русского языка и литературы, математики</a:t>
            </a:r>
          </a:p>
          <a:p>
            <a:r>
              <a:rPr lang="ru-RU" dirty="0" smtClean="0"/>
              <a:t>Мастер – классы авторов методических пособий по подготовке к ГИА - Н.А.Сенина, </a:t>
            </a:r>
            <a:r>
              <a:rPr lang="ru-RU" dirty="0" err="1" smtClean="0"/>
              <a:t>С.В.Гармаш</a:t>
            </a:r>
            <a:r>
              <a:rPr lang="ru-RU" dirty="0" smtClean="0"/>
              <a:t>, </a:t>
            </a:r>
            <a:r>
              <a:rPr lang="ru-RU" dirty="0" err="1" smtClean="0"/>
              <a:t>А.Г.Нарушевич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Тренинги «Международные практики обучения»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Эффективная профессиональная команда- ресурс развития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пед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 кадров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000" dirty="0" smtClean="0"/>
              <a:t>   С 2010 года реализуется каскадная модель формирования профессиональной культуры педагогического сообщества</a:t>
            </a:r>
          </a:p>
          <a:p>
            <a:pPr algn="just">
              <a:buNone/>
            </a:pPr>
            <a:r>
              <a:rPr lang="ru-RU" sz="3000" b="1" dirty="0" smtClean="0"/>
              <a:t>   Организационные структуры: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Управленческая мастерская,</a:t>
            </a:r>
          </a:p>
          <a:p>
            <a:pPr algn="just">
              <a:buNone/>
            </a:pPr>
            <a:r>
              <a:rPr lang="ru-RU" sz="2800" dirty="0" smtClean="0"/>
              <a:t>    Школа методиста ( 54 методиста),</a:t>
            </a:r>
          </a:p>
          <a:p>
            <a:pPr algn="just">
              <a:buNone/>
            </a:pPr>
            <a:r>
              <a:rPr lang="ru-RU" sz="2800" dirty="0" smtClean="0"/>
              <a:t>    Школа молодого учителя (250 чел.), </a:t>
            </a:r>
          </a:p>
          <a:p>
            <a:pPr algn="just">
              <a:buNone/>
            </a:pPr>
            <a:r>
              <a:rPr lang="ru-RU" sz="2800" dirty="0" smtClean="0"/>
              <a:t>    Лаборатория </a:t>
            </a:r>
            <a:r>
              <a:rPr lang="ru-RU" sz="2800" dirty="0" err="1" smtClean="0"/>
              <a:t>тьюторского</a:t>
            </a:r>
            <a:r>
              <a:rPr lang="ru-RU" sz="2800" dirty="0" smtClean="0"/>
              <a:t>  сопровождения ( 32 педагога)</a:t>
            </a:r>
          </a:p>
          <a:p>
            <a:pPr algn="just">
              <a:buNone/>
            </a:pPr>
            <a:r>
              <a:rPr lang="ru-RU" sz="2800" dirty="0" smtClean="0"/>
              <a:t>    ГМО ( 17 МО учителей – предметников – охват 510 человек)</a:t>
            </a:r>
          </a:p>
          <a:p>
            <a:pPr algn="just">
              <a:buNone/>
            </a:pPr>
            <a:r>
              <a:rPr lang="ru-RU" sz="2400" b="1" dirty="0" smtClean="0"/>
              <a:t>    Все заседания объединены единой тематикой: от приоритетных направлений развития образования  - к конкретным предметным концепциям, от дидактики -  к методике предмета, от технологий – к техникам и приёмам обучения.</a:t>
            </a:r>
          </a:p>
          <a:p>
            <a:pPr algn="just"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В центре внимания методистов – модернизация педагогической лаборатории учителя в соответствии новыми стандартами образования и новым профессиональным стандартом учителя.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800" dirty="0" smtClean="0"/>
              <a:t>    ВМО -77 ( охват более 7,5 тыс. чел.)</a:t>
            </a:r>
          </a:p>
          <a:p>
            <a:pPr algn="just">
              <a:buNone/>
            </a:pPr>
            <a:r>
              <a:rPr lang="ru-RU" sz="2800" dirty="0" smtClean="0"/>
              <a:t>    Педагогический инкубатор ( 320 человек)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2" y="5643578"/>
            <a:ext cx="121444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_user\rabstol\DSC01022 (на сайт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2000240"/>
            <a:ext cx="1785950" cy="1214446"/>
          </a:xfrm>
          <a:prstGeom prst="rect">
            <a:avLst/>
          </a:prstGeom>
          <a:noFill/>
        </p:spPr>
      </p:pic>
      <p:pic>
        <p:nvPicPr>
          <p:cNvPr id="7" name="Рисунок 6" descr="C:\_user\rabstol\DSC01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643578"/>
            <a:ext cx="10001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_user\rabstol\20170118_1541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500702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_user\rabstol\20170118_1541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70" y="5653102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_user\rabstol\DSC01022 (на сайт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1785950" cy="1214446"/>
          </a:xfrm>
          <a:prstGeom prst="rect">
            <a:avLst/>
          </a:prstGeom>
          <a:noFill/>
        </p:spPr>
      </p:pic>
      <p:pic>
        <p:nvPicPr>
          <p:cNvPr id="14" name="Picture 3" descr="C:\_user\rabstol\DSC01012 (на сайт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50" y="2214554"/>
            <a:ext cx="178595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группа  - заместители директоров школ   по ВР – 168 человек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 – заместители директоров по методической работе ОО – 167 человек.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площадок ( учителя русского, татарского языков и библиотекари) – 245 чел.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-ст. воспитатели –215 чел., воспитателей – 487 чел.,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тьюторов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36 чел.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заместители директоров УДО – 48 человек, зав. метод. отделами –48 чел.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Ресурс:  методическое пособие «Инновационная культура педагога в контексте современной модели образования», «Комплексная целевая программа формирования профессиональной культуры педагога»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Реализация каскадной модели формирования инновационной культуры педагога на основе дифференциации педагогических кадров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сопровождения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реализации каскадной модели формирования инновационной культуры педагога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площадок в каждом муниципальном районе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площадок по реализации ФГОС ДОУ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 семинары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 педагогических мастерских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Авторские курсы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Стажёрские площадки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Городские конкурсы инновационных программ ( охват – 550 работ) в 2016-2017 году состоялся 5 конкурс инновационных разработок ОО г. Казани ( 142 работы)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Городские смотры – конкурсы педагогических  и управленческих лабораторий учителей – предметников и зам. директоров ОО  ( 146 лабораторий по 14 учебным предметам  и управленческим лабораториям)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Формы методического сопровождения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AppData\Local\Temp\Rar$DI10.629\SAM_6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643182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Temp\Rar$DI23.714\SAM_6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143248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евросеть\Desktop\1 день\IMG_0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000241"/>
            <a:ext cx="1304684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_user\rabstol\DSCN5747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71810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b="1" dirty="0" smtClean="0"/>
              <a:t> В Европейском проекте Балтийских стран «Учиться, чтобы делиться» были выбраны следующие её составляющие:</a:t>
            </a:r>
          </a:p>
          <a:p>
            <a:r>
              <a:rPr lang="ru-RU" sz="3600" dirty="0" smtClean="0"/>
              <a:t> </a:t>
            </a:r>
            <a:r>
              <a:rPr lang="ru-RU" dirty="0" smtClean="0"/>
              <a:t>1. Знания и навыки (значимо именно их единство, т.е. знания имеют ценность, только если они сопровождаются некоторыми навыками для их реализации.</a:t>
            </a:r>
          </a:p>
          <a:p>
            <a:r>
              <a:rPr lang="ru-RU" dirty="0" smtClean="0"/>
              <a:t> 2. Позиция и поведение. (роль педагога может появиться только тогда, когда обучаемые принимают роль ученика, желают обучиться у этого педагога)</a:t>
            </a:r>
          </a:p>
          <a:p>
            <a:r>
              <a:rPr lang="ru-RU" dirty="0" smtClean="0"/>
              <a:t> 3. Постижение и понимание.</a:t>
            </a:r>
          </a:p>
          <a:p>
            <a:r>
              <a:rPr lang="ru-RU" dirty="0" smtClean="0"/>
              <a:t> 4. Знание прошлого и предвидение будущего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Исходные позиции</a:t>
            </a:r>
            <a:endParaRPr lang="ru-RU" dirty="0"/>
          </a:p>
        </p:txBody>
      </p:sp>
      <p:pic>
        <p:nvPicPr>
          <p:cNvPr id="4" name="Рисунок 3" descr="business-men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1843083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157334"/>
                <a:gridCol w="15858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работы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Что?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Когда?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Как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Мониторинг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 уроке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внеурочной деятельности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Технологическая карта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реализации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методической темы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000" b="1" dirty="0" smtClean="0"/>
              <a:t>Начальная коммуникация </a:t>
            </a:r>
            <a:r>
              <a:rPr lang="ru-RU" dirty="0" smtClean="0"/>
              <a:t>(установочный семинар, убеждающий в том, «чтобы наши педагоги (руководители, методисты и т.д. стали успешными и внесли свой вклад в развитие общества, необходимо обучить их навыкам эффективной коммуникации, сотрудничества и работы в командах»).</a:t>
            </a:r>
          </a:p>
          <a:p>
            <a:r>
              <a:rPr lang="ru-RU" sz="4000" b="1" dirty="0" smtClean="0"/>
              <a:t>Организация пространства </a:t>
            </a:r>
            <a:r>
              <a:rPr lang="ru-RU" sz="3600" dirty="0" smtClean="0"/>
              <a:t>(изменение представлений, как должна работать команда, определение позиций).</a:t>
            </a:r>
          </a:p>
          <a:p>
            <a:r>
              <a:rPr lang="ru-RU" sz="4000" b="1" dirty="0" smtClean="0"/>
              <a:t>Введение в форму занятия и его содержание </a:t>
            </a:r>
            <a:r>
              <a:rPr lang="ru-RU" dirty="0" smtClean="0"/>
              <a:t>(определение алгоритма работы )</a:t>
            </a:r>
          </a:p>
          <a:p>
            <a:r>
              <a:rPr lang="ru-RU" b="1" dirty="0" smtClean="0"/>
              <a:t>Ориентация и мотивация </a:t>
            </a:r>
            <a:r>
              <a:rPr lang="ru-RU" dirty="0" smtClean="0"/>
              <a:t>(постоянное обращение к схемам, таблицам, глоссарию, учебным пособиям) – в очной и заочной форме</a:t>
            </a:r>
          </a:p>
          <a:p>
            <a:r>
              <a:rPr lang="ru-RU" b="1" dirty="0" smtClean="0"/>
              <a:t>Трансляция информации</a:t>
            </a:r>
            <a:r>
              <a:rPr lang="ru-RU" dirty="0" smtClean="0"/>
              <a:t> ( доступно, эмоционально)</a:t>
            </a:r>
          </a:p>
          <a:p>
            <a:r>
              <a:rPr lang="ru-RU" b="1" dirty="0" smtClean="0"/>
              <a:t>Осмысление и закрепление </a:t>
            </a:r>
            <a:r>
              <a:rPr lang="ru-RU" dirty="0" smtClean="0"/>
              <a:t>(методический </a:t>
            </a:r>
            <a:r>
              <a:rPr lang="ru-RU" dirty="0" err="1" smtClean="0"/>
              <a:t>коучинг</a:t>
            </a:r>
            <a:r>
              <a:rPr lang="ru-RU" dirty="0" smtClean="0"/>
              <a:t> – это работа «вручную» с каждым учителем, что требует  высокого профессионализма от методиста)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Контроль (поэтапный  после каждой обучающей структуры </a:t>
            </a:r>
            <a:r>
              <a:rPr lang="ru-RU" dirty="0" smtClean="0"/>
              <a:t>на осмысление собственного опыта.)</a:t>
            </a:r>
          </a:p>
          <a:p>
            <a:r>
              <a:rPr lang="ru-RU" b="1" dirty="0" smtClean="0"/>
              <a:t>Рефлексия (</a:t>
            </a:r>
            <a:r>
              <a:rPr lang="ru-RU" dirty="0" smtClean="0"/>
              <a:t> как правило, взрослые люди хотят учиться, если они видят необходимость обучения и возможности применить его результаты для улучшения своей деятельности: использование техник «3-2-1», «парковка», «билет на выход»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Общие методические подходы в обучении взрослых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1434</TotalTime>
  <Words>1721</Words>
  <Application>Microsoft Office PowerPoint</Application>
  <PresentationFormat>Экран (4:3)</PresentationFormat>
  <Paragraphs>217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Mountain</vt:lpstr>
      <vt:lpstr> Формирование профессиональной культуры педагога на основе целевого проектирования </vt:lpstr>
      <vt:lpstr>  </vt:lpstr>
      <vt:lpstr>Эффективная профессиональная команда- ресурс развития пед. кадров</vt:lpstr>
      <vt:lpstr>Слайд 4</vt:lpstr>
      <vt:lpstr>Реализация каскадной модели формирования инновационной культуры педагога на основе дифференциации педагогических кадров</vt:lpstr>
      <vt:lpstr>Формы методического сопровождения </vt:lpstr>
      <vt:lpstr>Исходные позиции</vt:lpstr>
      <vt:lpstr>Технологическая карта реализации методической темы</vt:lpstr>
      <vt:lpstr>Общие методические подходы в обучении взрослых</vt:lpstr>
      <vt:lpstr>Слайд 10</vt:lpstr>
      <vt:lpstr>Глоссарий В КОНТЕКСТЕ НЕПРЕРЫВНОГО ОБРАЗОВАНИЯ</vt:lpstr>
      <vt:lpstr>Сравнительный анализ употребления терминов</vt:lpstr>
      <vt:lpstr>Слайд 13</vt:lpstr>
      <vt:lpstr>Как создать менторскую программу? </vt:lpstr>
      <vt:lpstr>Перечень муниципальных проектов, инициированных научно-методическим сектором ИМО УО</vt:lpstr>
      <vt:lpstr>Активные формы работы</vt:lpstr>
      <vt:lpstr>Методическая продукция</vt:lpstr>
      <vt:lpstr>Методическая продукция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lbuharova</dc:creator>
  <cp:lastModifiedBy>User</cp:lastModifiedBy>
  <cp:revision>131</cp:revision>
  <dcterms:created xsi:type="dcterms:W3CDTF">2011-08-24T09:29:18Z</dcterms:created>
  <dcterms:modified xsi:type="dcterms:W3CDTF">2017-06-20T13:27:38Z</dcterms:modified>
</cp:coreProperties>
</file>